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592" r:id="rId3"/>
    <p:sldId id="594" r:id="rId4"/>
    <p:sldId id="595" r:id="rId5"/>
    <p:sldId id="590" r:id="rId6"/>
    <p:sldId id="597" r:id="rId7"/>
    <p:sldId id="598" r:id="rId8"/>
    <p:sldId id="600" r:id="rId9"/>
    <p:sldId id="601" r:id="rId10"/>
    <p:sldId id="602" r:id="rId11"/>
    <p:sldId id="603" r:id="rId12"/>
    <p:sldId id="3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ya Msiyaphazi Zulu(Ph.D)" initials="" lastIdx="34" clrIdx="0"/>
  <p:cmAuthor id="1" name="Rose N. Oronje" initials="" lastIdx="3" clrIdx="1"/>
  <p:cmAuthor id="2" name="user" initials="u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2"/>
    <a:srgbClr val="0000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4"/>
    <p:restoredTop sz="80694"/>
  </p:normalViewPr>
  <p:slideViewPr>
    <p:cSldViewPr snapToGrid="0" snapToObjects="1">
      <p:cViewPr varScale="1">
        <p:scale>
          <a:sx n="91" d="100"/>
          <a:sy n="91" d="100"/>
        </p:scale>
        <p:origin x="181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6ACC9-4676-A54B-905D-135D25EEE41B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1E72B-C720-7744-A4FB-1F350520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fidep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228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8" descr="http://www.afidep.org/wp-content/themes/afidep1/styles/classic_blue/logo.gif">
            <a:hlinkClick r:id="rId2" tooltip="&quot;African Institute for Development Policy&quot;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37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0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8A28CC-DE59-A044-9FB8-F4ABAE5D1CFD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D50E9C-4E63-8A4E-8497-726F50263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1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8A28CC-DE59-A044-9FB8-F4ABAE5D1CFD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D50E9C-4E63-8A4E-8497-726F50263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2" descr="C:\Users\Chirag\Desktop\VSHD\afidep\afidep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41"/>
          <a:stretch>
            <a:fillRect/>
          </a:stretch>
        </p:blipFill>
        <p:spPr bwMode="auto">
          <a:xfrm>
            <a:off x="609601" y="6286500"/>
            <a:ext cx="16996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309284" y="6235316"/>
            <a:ext cx="8093277" cy="6226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i="1" dirty="0">
                <a:solidFill>
                  <a:srgbClr val="000090"/>
                </a:solidFill>
              </a:rPr>
              <a:t>We aspire for an Africa where evidence transforms lives</a:t>
            </a:r>
          </a:p>
        </p:txBody>
      </p:sp>
    </p:spTree>
    <p:extLst>
      <p:ext uri="{BB962C8B-B14F-4D97-AF65-F5344CB8AC3E}">
        <p14:creationId xmlns:p14="http://schemas.microsoft.com/office/powerpoint/2010/main" val="89220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989287"/>
            <a:ext cx="10363200" cy="779689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17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162" y="161397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3021" y="161397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 descr="C:\Users\Chirag\Desktop\VSHD\afidep\afidep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41"/>
          <a:stretch>
            <a:fillRect/>
          </a:stretch>
        </p:blipFill>
        <p:spPr bwMode="auto">
          <a:xfrm>
            <a:off x="609601" y="6286500"/>
            <a:ext cx="16996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09284" y="6235316"/>
            <a:ext cx="8093277" cy="6226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i="1" dirty="0">
                <a:solidFill>
                  <a:srgbClr val="000090"/>
                </a:solidFill>
              </a:rPr>
              <a:t>We aspire for an Africa where evidence transforms lives</a:t>
            </a:r>
          </a:p>
        </p:txBody>
      </p:sp>
    </p:spTree>
    <p:extLst>
      <p:ext uri="{BB962C8B-B14F-4D97-AF65-F5344CB8AC3E}">
        <p14:creationId xmlns:p14="http://schemas.microsoft.com/office/powerpoint/2010/main" val="337677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161" y="153888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16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840" y="152915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840" y="216891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 descr="C:\Users\Chirag\Desktop\VSHD\afidep\afidep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41"/>
          <a:stretch>
            <a:fillRect/>
          </a:stretch>
        </p:blipFill>
        <p:spPr bwMode="auto">
          <a:xfrm>
            <a:off x="609601" y="6286500"/>
            <a:ext cx="16996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309284" y="6235316"/>
            <a:ext cx="8093277" cy="6226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i="1" dirty="0">
                <a:solidFill>
                  <a:srgbClr val="000090"/>
                </a:solidFill>
              </a:rPr>
              <a:t>We aspire for an Africa where evidence transforms lives</a:t>
            </a:r>
          </a:p>
        </p:txBody>
      </p:sp>
    </p:spTree>
    <p:extLst>
      <p:ext uri="{BB962C8B-B14F-4D97-AF65-F5344CB8AC3E}">
        <p14:creationId xmlns:p14="http://schemas.microsoft.com/office/powerpoint/2010/main" val="14372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309284" y="6235316"/>
            <a:ext cx="8093277" cy="6226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i="1" dirty="0">
                <a:solidFill>
                  <a:srgbClr val="000090"/>
                </a:solidFill>
              </a:rPr>
              <a:t>We aspire for an Africa where evidence transforms lives</a:t>
            </a:r>
          </a:p>
        </p:txBody>
      </p:sp>
      <p:pic>
        <p:nvPicPr>
          <p:cNvPr id="7" name="Picture 2" descr="C:\Users\Chirag\Desktop\VSHD\afidep\afidep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41"/>
          <a:stretch>
            <a:fillRect/>
          </a:stretch>
        </p:blipFill>
        <p:spPr bwMode="auto">
          <a:xfrm>
            <a:off x="609601" y="6286500"/>
            <a:ext cx="16996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8A28CC-DE59-A044-9FB8-F4ABAE5D1CFD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D50E9C-4E63-8A4E-8497-726F50263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8A28CC-DE59-A044-9FB8-F4ABAE5D1CFD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D50E9C-4E63-8A4E-8497-726F50263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8A28CC-DE59-A044-9FB8-F4ABAE5D1CFD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D50E9C-4E63-8A4E-8497-726F50263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342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62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ose.oronje@afidep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26257"/>
            <a:ext cx="12192000" cy="2046049"/>
          </a:xfrm>
        </p:spPr>
        <p:txBody>
          <a:bodyPr>
            <a:normAutofit/>
          </a:bodyPr>
          <a:lstStyle/>
          <a:p>
            <a:r>
              <a:rPr lang="en-US" b="1" dirty="0"/>
              <a:t>Political and Economic Situational Analysis of Kenya’s Philanthropic Landscape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738" y="5098915"/>
            <a:ext cx="7268306" cy="1367654"/>
          </a:xfrm>
        </p:spPr>
        <p:txBody>
          <a:bodyPr>
            <a:normAutofit/>
          </a:bodyPr>
          <a:lstStyle/>
          <a:p>
            <a:r>
              <a:rPr lang="en-US" sz="2400" i="1" dirty="0"/>
              <a:t>Rose Oronje, PhD </a:t>
            </a:r>
          </a:p>
          <a:p>
            <a:r>
              <a:rPr lang="en-US" sz="2400" i="1" dirty="0"/>
              <a:t>Director – Public Policy &amp; Communications, AFIDEP</a:t>
            </a:r>
          </a:p>
          <a:p>
            <a:r>
              <a:rPr lang="en-US" sz="2400" i="1" dirty="0"/>
              <a:t>March 30,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3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4BD-B611-B441-AF0E-124E11FB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AAFEC-2E1D-E44A-9324-6731F993CD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Emergence of digital platforms for mobilizing local resources</a:t>
            </a:r>
          </a:p>
          <a:p>
            <a:r>
              <a:rPr lang="en-US" dirty="0"/>
              <a:t>Vibrant &amp; growing corporate philanthropy</a:t>
            </a:r>
          </a:p>
          <a:p>
            <a:r>
              <a:rPr lang="en-US" dirty="0"/>
              <a:t>Existence of many CBOs provide opportunity for community-level mobilization &amp; reach </a:t>
            </a:r>
          </a:p>
          <a:p>
            <a:r>
              <a:rPr lang="en-US" dirty="0"/>
              <a:t>Growing number of high net-worth individuals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687E4-86F1-274C-80DE-30BA074F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416" y="1743319"/>
            <a:ext cx="5247542" cy="40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4BD-B611-B441-AF0E-124E11FB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83F19-0E81-D945-8236-B271749E1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778" y="1684310"/>
            <a:ext cx="5384800" cy="4525963"/>
          </a:xfrm>
        </p:spPr>
        <p:txBody>
          <a:bodyPr/>
          <a:lstStyle/>
          <a:p>
            <a:r>
              <a:rPr lang="en-US" dirty="0"/>
              <a:t>Devolution </a:t>
            </a:r>
          </a:p>
          <a:p>
            <a:r>
              <a:rPr lang="en-US" dirty="0"/>
              <a:t>Existing platforms for networking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East African Philanthropy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Kenya Community Development Foundation </a:t>
            </a:r>
          </a:p>
          <a:p>
            <a:r>
              <a:rPr lang="en-US" dirty="0"/>
              <a:t>Existence of an organized diaspora platform </a:t>
            </a:r>
          </a:p>
          <a:p>
            <a:r>
              <a:rPr lang="en-US" dirty="0"/>
              <a:t>Changing donor environment </a:t>
            </a:r>
          </a:p>
          <a:p>
            <a:r>
              <a:rPr lang="en-US" dirty="0"/>
              <a:t>Rising public debt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85DCD-2F29-3B49-A6FE-9F29CA0D9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416" y="1743319"/>
            <a:ext cx="5247542" cy="40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7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33742"/>
            <a:ext cx="8229600" cy="37631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00FF"/>
                </a:solidFill>
              </a:rPr>
              <a:t>Ahsanteni</a:t>
            </a:r>
            <a:r>
              <a:rPr lang="en-US" sz="4000" b="1" dirty="0">
                <a:solidFill>
                  <a:srgbClr val="0000FF"/>
                </a:solidFill>
              </a:rPr>
              <a:t> Sana!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FF"/>
                </a:solidFill>
              </a:rPr>
              <a:t>Contact: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FF"/>
                </a:solidFill>
                <a:hlinkClick r:id="rId2"/>
              </a:rPr>
              <a:t>rose.oronje@afidep.org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4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17FF-11F3-FE42-9329-A1629B83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AFIDEP in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54C1-76D2-D046-9919-5FB59C589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162" y="1613973"/>
            <a:ext cx="552899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Regional non-profit research &amp; policy institute established in 2010</a:t>
            </a:r>
          </a:p>
          <a:p>
            <a:endParaRPr lang="en-GB" dirty="0"/>
          </a:p>
          <a:p>
            <a:r>
              <a:rPr lang="en-GB" dirty="0"/>
              <a:t>Mandate: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/>
              <a:t>To promote &amp; enable sustained use of research &amp; other types of evidence in government policy formulation, programme design &amp; implementation </a:t>
            </a:r>
          </a:p>
          <a:p>
            <a:endParaRPr lang="en-GB" dirty="0"/>
          </a:p>
          <a:p>
            <a:r>
              <a:rPr lang="en-GB" dirty="0"/>
              <a:t>What we do: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/>
              <a:t>Research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/>
              <a:t>Capacity development – for sustained evidence use in decision-making</a:t>
            </a: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FDED1-7099-0F4C-A9C2-2CAE2B443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021" y="1613972"/>
            <a:ext cx="555485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Some examples of our Work: </a:t>
            </a:r>
          </a:p>
          <a:p>
            <a:r>
              <a:rPr lang="en-US" sz="2200" dirty="0"/>
              <a:t>Informed the </a:t>
            </a:r>
            <a:r>
              <a:rPr lang="en-US" sz="2200" u="sng" dirty="0"/>
              <a:t>African Union’s</a:t>
            </a:r>
            <a:r>
              <a:rPr lang="en-US" sz="2200" dirty="0"/>
              <a:t> focus on promoting the </a:t>
            </a:r>
            <a:r>
              <a:rPr lang="en-US" sz="2200" u="sng" dirty="0"/>
              <a:t>demographic dividend</a:t>
            </a:r>
            <a:r>
              <a:rPr lang="en-US" sz="2200" dirty="0"/>
              <a:t> paradigm in accelerating Africa’s economic growth</a:t>
            </a:r>
          </a:p>
          <a:p>
            <a:endParaRPr lang="en-US" sz="2200" dirty="0"/>
          </a:p>
          <a:p>
            <a:r>
              <a:rPr lang="en-US" sz="2200" dirty="0"/>
              <a:t>Supported </a:t>
            </a:r>
            <a:r>
              <a:rPr lang="en-US" sz="2200" u="sng" dirty="0"/>
              <a:t>15 countries</a:t>
            </a:r>
            <a:r>
              <a:rPr lang="en-US" sz="2200" dirty="0"/>
              <a:t> to integrate demographic dividend in their </a:t>
            </a:r>
            <a:r>
              <a:rPr lang="en-US" sz="2200" u="sng" dirty="0"/>
              <a:t>medium term plans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Trained 1,000+ civil servants across Africa in </a:t>
            </a:r>
            <a:r>
              <a:rPr lang="en-US" sz="2200" u="sng" dirty="0"/>
              <a:t>evidence-informed decision-making</a:t>
            </a:r>
            <a:r>
              <a:rPr lang="en-US" sz="2200" dirty="0"/>
              <a:t> (EIDM)</a:t>
            </a:r>
          </a:p>
          <a:p>
            <a:endParaRPr lang="en-US" sz="2200" dirty="0"/>
          </a:p>
          <a:p>
            <a:r>
              <a:rPr lang="en-US" sz="2200" dirty="0"/>
              <a:t>Developed </a:t>
            </a:r>
            <a:r>
              <a:rPr lang="en-US" sz="2200" u="sng" dirty="0"/>
              <a:t>evidence tools</a:t>
            </a:r>
            <a:r>
              <a:rPr lang="en-US" sz="2200" dirty="0"/>
              <a:t> being used in </a:t>
            </a:r>
            <a:r>
              <a:rPr lang="en-US" sz="2200" dirty="0" err="1"/>
              <a:t>MoHs</a:t>
            </a:r>
            <a:r>
              <a:rPr lang="en-US" sz="2200" dirty="0"/>
              <a:t> &amp; Parliaments in Kenya &amp; Malawi - EIDM guidelines, manuals for bill &amp; budget analysis </a:t>
            </a:r>
          </a:p>
        </p:txBody>
      </p:sp>
    </p:spTree>
    <p:extLst>
      <p:ext uri="{BB962C8B-B14F-4D97-AF65-F5344CB8AC3E}">
        <p14:creationId xmlns:p14="http://schemas.microsoft.com/office/powerpoint/2010/main" val="183733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29A7-6F2B-5D4E-84AD-34FE059F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the Situation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245D8-0A96-B44B-AFF7-B107573F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110" y="1143000"/>
            <a:ext cx="5386917" cy="639762"/>
          </a:xfrm>
        </p:spPr>
        <p:txBody>
          <a:bodyPr/>
          <a:lstStyle/>
          <a:p>
            <a:r>
              <a:rPr lang="en-US" dirty="0"/>
              <a:t>Purpose &amp; 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34021-E427-344C-A441-339ECBBCD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111" y="1884864"/>
            <a:ext cx="5386917" cy="4501867"/>
          </a:xfrm>
        </p:spPr>
        <p:txBody>
          <a:bodyPr>
            <a:normAutofit fontScale="92500"/>
          </a:bodyPr>
          <a:lstStyle/>
          <a:p>
            <a:r>
              <a:rPr lang="en-US" dirty="0"/>
              <a:t>Study was a component of a larger study commissioned by CIFF-Africa to generate evidence needed to inform its strategic engagement efforts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Study objective: Provide an understanding of the state of philanthropy in Kenya: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General context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Legal &amp; policy context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Key stakeholders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Challenges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Opportunities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21B4C-A3E1-064E-8DF5-F42BDC312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5398" y="1143000"/>
            <a:ext cx="5389033" cy="639762"/>
          </a:xfrm>
        </p:spPr>
        <p:txBody>
          <a:bodyPr/>
          <a:lstStyle/>
          <a:p>
            <a:r>
              <a:rPr lang="en-US" dirty="0"/>
              <a:t>Study Design &amp;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4356F-2460-D74A-97EC-2AC32C097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5398" y="1884864"/>
            <a:ext cx="5389033" cy="4241299"/>
          </a:xfrm>
        </p:spPr>
        <p:txBody>
          <a:bodyPr>
            <a:normAutofit fontScale="92500"/>
          </a:bodyPr>
          <a:lstStyle/>
          <a:p>
            <a:r>
              <a:rPr lang="en-US" dirty="0"/>
              <a:t>‘Light touch’ political economy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Institutions (formal &amp; informal)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Stakeholder interests &amp; incentives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Values &amp; ideas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Document review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Key informant interviews (6) </a:t>
            </a:r>
          </a:p>
        </p:txBody>
      </p:sp>
    </p:spTree>
    <p:extLst>
      <p:ext uri="{BB962C8B-B14F-4D97-AF65-F5344CB8AC3E}">
        <p14:creationId xmlns:p14="http://schemas.microsoft.com/office/powerpoint/2010/main" val="1452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5A8D-62E7-A64A-AC23-74F76AD8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2AAE-51E6-6642-B296-3F7EDC426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4551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5184-E570-D54A-9CCA-D1C7F036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CDD9-C499-1C46-9657-352B9F3A20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Strong spirit of giving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Family, community, &amp; national level giving efforts are a norm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Diaspora remittances rising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Government’s weak capacity to meet social needs of many Kenyans</a:t>
            </a:r>
          </a:p>
          <a:p>
            <a:endParaRPr lang="en-US" dirty="0"/>
          </a:p>
          <a:p>
            <a:r>
              <a:rPr lang="en-US" dirty="0"/>
              <a:t>Informal economy remains dominant – 83%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8A0F1-F73D-8F4C-817D-AEFCA1AB5E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Rampant corruption</a:t>
            </a:r>
          </a:p>
          <a:p>
            <a:endParaRPr lang="en-US" dirty="0"/>
          </a:p>
          <a:p>
            <a:r>
              <a:rPr lang="en-US" dirty="0"/>
              <a:t>Fast emerging local corporate/foundation philanthropy </a:t>
            </a:r>
          </a:p>
          <a:p>
            <a:endParaRPr lang="en-US" dirty="0"/>
          </a:p>
          <a:p>
            <a:r>
              <a:rPr lang="en-US" dirty="0"/>
              <a:t>Changing donor funding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8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BBD-E9A7-4848-8C1F-6100EF4D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&amp; Policy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DBA41-E7C2-A144-84D1-B357CBF4C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61" y="1143000"/>
            <a:ext cx="11567712" cy="639762"/>
          </a:xfrm>
        </p:spPr>
        <p:txBody>
          <a:bodyPr/>
          <a:lstStyle/>
          <a:p>
            <a:r>
              <a:rPr lang="en-US" dirty="0"/>
              <a:t>Several laws exist, but many inhibit rather than enable philanthropy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0CC6D-9389-5A43-8A7C-583BFCF8E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74875"/>
            <a:ext cx="5386917" cy="3951288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Benefits Act 2013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Income Tax Act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Income Tax (Charitable Donations) Regulations 2007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Valued Added Act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Customs Act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Excise Duty Act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Officer Ethics Act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EE15F-E610-7243-BB66-5898ACEBB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4875"/>
            <a:ext cx="5855286" cy="38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4E7232-C9D5-9342-8640-0DA6D6DA7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19042"/>
              </p:ext>
            </p:extLst>
          </p:nvPr>
        </p:nvGraphicFramePr>
        <p:xfrm>
          <a:off x="0" y="28135"/>
          <a:ext cx="12192000" cy="6769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963">
                  <a:extLst>
                    <a:ext uri="{9D8B030D-6E8A-4147-A177-3AD203B41FA5}">
                      <a16:colId xmlns:a16="http://schemas.microsoft.com/office/drawing/2014/main" val="778182415"/>
                    </a:ext>
                  </a:extLst>
                </a:gridCol>
                <a:gridCol w="2547292">
                  <a:extLst>
                    <a:ext uri="{9D8B030D-6E8A-4147-A177-3AD203B41FA5}">
                      <a16:colId xmlns:a16="http://schemas.microsoft.com/office/drawing/2014/main" val="267482883"/>
                    </a:ext>
                  </a:extLst>
                </a:gridCol>
                <a:gridCol w="7774745">
                  <a:extLst>
                    <a:ext uri="{9D8B030D-6E8A-4147-A177-3AD203B41FA5}">
                      <a16:colId xmlns:a16="http://schemas.microsoft.com/office/drawing/2014/main" val="24453194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Name of Law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>
                          <a:effectLst/>
                          <a:latin typeface="+mn-lt"/>
                        </a:rPr>
                        <a:t>Provision </a:t>
                      </a:r>
                      <a:endParaRPr lang="en-US" sz="151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Gap / Concern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extLst>
                  <a:ext uri="{0D108BD9-81ED-4DB2-BD59-A6C34878D82A}">
                    <a16:rowId xmlns:a16="http://schemas.microsoft.com/office/drawing/2014/main" val="2353714805"/>
                  </a:ext>
                </a:extLst>
              </a:tr>
              <a:tr h="1614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Public Organizations Benefits Act 2013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Seeks to provide an enabling environment for NGOs e.g. registration, accountability mechanisms, tax incentives and benefits for PBOs 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Not yet operationalized </a:t>
                      </a: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GB" sz="1510" dirty="0">
                        <a:effectLst/>
                        <a:latin typeface="+mn-lt"/>
                      </a:endParaRP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‘Foundations’ are lumped under this law – yet they have a distinct fundraising mandate</a:t>
                      </a: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510" dirty="0">
                        <a:effectLst/>
                        <a:latin typeface="+mn-lt"/>
                      </a:endParaRP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Some tendency in current administration to institute more restrictive measures</a:t>
                      </a: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GB" sz="1510" dirty="0">
                        <a:effectLst/>
                        <a:latin typeface="+mn-lt"/>
                      </a:endParaRP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Need to align PBO Act 2013 with Income Tax Act</a:t>
                      </a:r>
                      <a:endParaRPr lang="en-US" sz="151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GB" sz="1510" dirty="0"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4116043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>
                          <a:effectLst/>
                          <a:latin typeface="+mn-lt"/>
                        </a:rPr>
                        <a:t>Income Tax Act and Income Tax (Charitable Donations) Regulations 2007</a:t>
                      </a:r>
                      <a:endParaRPr lang="en-US" sz="151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Seeks to provide a framework for charging and collecting income tax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Section 15 (2) (w) Income Tax Act (ITA): exemption on any cash donation to a charitable organisation registered or exempt from registration under the Societies Act or the Non-Governmental Organisations Corporations Act, 1990. </a:t>
                      </a:r>
                      <a:r>
                        <a:rPr lang="en-GB" sz="1510" b="1" dirty="0">
                          <a:effectLst/>
                          <a:latin typeface="+mn-lt"/>
                        </a:rPr>
                        <a:t>Provision ignores other forms of donations other than cash or cheque</a:t>
                      </a:r>
                      <a:r>
                        <a:rPr lang="en-GB" sz="151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510" dirty="0">
                        <a:effectLst/>
                        <a:latin typeface="+mn-lt"/>
                      </a:endParaRP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Need to relook at the law on application for tax exemption certificates - Discretion granted to the Commissioner is sometimes abused and the process of getting the tax exemption certificate is </a:t>
                      </a:r>
                      <a:r>
                        <a:rPr lang="en-GB" sz="1510" b="1" dirty="0">
                          <a:effectLst/>
                          <a:latin typeface="+mn-lt"/>
                        </a:rPr>
                        <a:t>too long and tedious</a:t>
                      </a:r>
                      <a:r>
                        <a:rPr lang="en-GB" sz="1510" dirty="0">
                          <a:effectLst/>
                          <a:latin typeface="+mn-lt"/>
                        </a:rPr>
                        <a:t>. There should be a time limit on when to get a tax exemption certificate.</a:t>
                      </a:r>
                      <a:r>
                        <a:rPr lang="en-GB" sz="1510" baseline="300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extLst>
                  <a:ext uri="{0D108BD9-81ED-4DB2-BD59-A6C34878D82A}">
                    <a16:rowId xmlns:a16="http://schemas.microsoft.com/office/drawing/2014/main" val="1243418509"/>
                  </a:ext>
                </a:extLst>
              </a:tr>
              <a:tr h="993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>
                          <a:effectLst/>
                          <a:latin typeface="+mn-lt"/>
                        </a:rPr>
                        <a:t>Value Added Tax Act</a:t>
                      </a:r>
                      <a:endParaRPr lang="en-US" sz="151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Provides a framework for imposing tax on goods &amp; services exported or imported into Kenya 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Section 23 on ‘remission of tax’ - While the law allows for tax refund if the taxable goods or services are for public interest (e.g. from a charitable organization), implementation by KRA makes the process </a:t>
                      </a:r>
                      <a:r>
                        <a:rPr lang="en-GB" sz="1510" b="1" dirty="0">
                          <a:effectLst/>
                          <a:latin typeface="+mn-lt"/>
                        </a:rPr>
                        <a:t>too cumbersome and tedious</a:t>
                      </a:r>
                      <a:r>
                        <a:rPr lang="en-GB" sz="1510" dirty="0"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extLst>
                  <a:ext uri="{0D108BD9-81ED-4DB2-BD59-A6C34878D82A}">
                    <a16:rowId xmlns:a16="http://schemas.microsoft.com/office/drawing/2014/main" val="3250573802"/>
                  </a:ext>
                </a:extLst>
              </a:tr>
              <a:tr h="496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Public Officers Ethics Act 2003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Meant to enhance integrity and accountability in public service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 marL="230400" lvl="0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Law not fully implemented especially ban of ‘Public Officers’ from leading </a:t>
                      </a:r>
                      <a:r>
                        <a:rPr lang="en-GB" sz="1510" i="1" dirty="0" err="1">
                          <a:effectLst/>
                          <a:latin typeface="+mn-lt"/>
                        </a:rPr>
                        <a:t>harambees</a:t>
                      </a:r>
                      <a:r>
                        <a:rPr lang="en-GB" sz="1510" dirty="0">
                          <a:effectLst/>
                          <a:latin typeface="+mn-lt"/>
                        </a:rPr>
                        <a:t>  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extLst>
                  <a:ext uri="{0D108BD9-81ED-4DB2-BD59-A6C34878D82A}">
                    <a16:rowId xmlns:a16="http://schemas.microsoft.com/office/drawing/2014/main" val="617965955"/>
                  </a:ext>
                </a:extLst>
              </a:tr>
              <a:tr h="745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>
                          <a:effectLst/>
                          <a:latin typeface="+mn-lt"/>
                        </a:rPr>
                        <a:t>Customs and Excise Duty Act</a:t>
                      </a:r>
                      <a:endParaRPr lang="en-US" sz="151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Power of the Minister to refund excise duty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tc>
                  <a:txBody>
                    <a:bodyPr/>
                    <a:lstStyle/>
                    <a:p>
                      <a:pPr marL="230400" lvl="3" indent="-2304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510" dirty="0">
                          <a:effectLst/>
                          <a:latin typeface="+mn-lt"/>
                        </a:rPr>
                        <a:t>Section 138 (2) empowers the Commissioner to ascertain whether the donations are to a charitable organization. </a:t>
                      </a:r>
                      <a:r>
                        <a:rPr lang="en-GB" sz="1510" b="1" dirty="0">
                          <a:effectLst/>
                          <a:latin typeface="+mn-lt"/>
                        </a:rPr>
                        <a:t>Implementation of this provision has been found to be cumbersome and tedious</a:t>
                      </a:r>
                      <a:r>
                        <a:rPr lang="en-GB" sz="1510" dirty="0">
                          <a:effectLst/>
                          <a:latin typeface="+mn-lt"/>
                        </a:rPr>
                        <a:t>. </a:t>
                      </a:r>
                      <a:endParaRPr lang="en-US" sz="151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1" marR="36891" marT="0" marB="0"/>
                </a:tc>
                <a:extLst>
                  <a:ext uri="{0D108BD9-81ED-4DB2-BD59-A6C34878D82A}">
                    <a16:rowId xmlns:a16="http://schemas.microsoft.com/office/drawing/2014/main" val="69033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26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CC95-5ADC-E543-80BC-F4C1D68E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7BED7-B4C1-BA47-8A19-9166CF8F9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60" y="1219122"/>
            <a:ext cx="5386917" cy="639762"/>
          </a:xfrm>
        </p:spPr>
        <p:txBody>
          <a:bodyPr/>
          <a:lstStyle/>
          <a:p>
            <a:r>
              <a:rPr lang="en-US" dirty="0"/>
              <a:t>Categories of key stakeholders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EDF05-8367-B34C-A9ED-A55835593A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Government – various agencies</a:t>
            </a:r>
          </a:p>
          <a:p>
            <a:endParaRPr lang="en-US" dirty="0"/>
          </a:p>
          <a:p>
            <a:r>
              <a:rPr lang="en-US" dirty="0"/>
              <a:t>Local Foundations </a:t>
            </a:r>
          </a:p>
          <a:p>
            <a:endParaRPr lang="en-US" dirty="0"/>
          </a:p>
          <a:p>
            <a:r>
              <a:rPr lang="en-US" dirty="0"/>
              <a:t>Global donor/funding agencies </a:t>
            </a:r>
          </a:p>
          <a:p>
            <a:endParaRPr lang="en-US" dirty="0"/>
          </a:p>
          <a:p>
            <a:r>
              <a:rPr lang="en-US" dirty="0"/>
              <a:t>Media </a:t>
            </a:r>
          </a:p>
          <a:p>
            <a:endParaRPr lang="en-US" dirty="0"/>
          </a:p>
          <a:p>
            <a:r>
              <a:rPr lang="en-US" dirty="0"/>
              <a:t>Civil society, including community-level self-help initiatives (</a:t>
            </a:r>
            <a:r>
              <a:rPr lang="en-US" i="1" dirty="0" err="1"/>
              <a:t>Chamas</a:t>
            </a:r>
            <a:r>
              <a:rPr lang="en-US" dirty="0"/>
              <a:t>, SACCOs)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3D421-C364-564D-8D45-419923B89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840" y="1219122"/>
            <a:ext cx="5389033" cy="639762"/>
          </a:xfrm>
        </p:spPr>
        <p:txBody>
          <a:bodyPr/>
          <a:lstStyle/>
          <a:p>
            <a:r>
              <a:rPr lang="en-US" dirty="0"/>
              <a:t>Priority/Key Stakeholders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27AA6-B319-E548-BBA9-905D52F820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Government: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Parliament; National Treasury; Kenya Revenue Authority; NGO Coordination Board, Unclaimed Assets Authority</a:t>
            </a:r>
          </a:p>
          <a:p>
            <a:r>
              <a:rPr lang="en-US" dirty="0"/>
              <a:t>Local Foundations: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Equity Foundation, Safaricom Foundation, Kenya Community Development Foundation, Chandaria Foundation, </a:t>
            </a:r>
            <a:r>
              <a:rPr lang="en-GB" dirty="0" err="1"/>
              <a:t>KenGen</a:t>
            </a:r>
            <a:r>
              <a:rPr lang="en-GB" dirty="0"/>
              <a:t> Foundation, Aga Khan Foundation, Lions Club, Rotary Club, and Kenya Commercial Bank Foundation</a:t>
            </a:r>
            <a:r>
              <a:rPr lang="en-US" dirty="0"/>
              <a:t> </a:t>
            </a:r>
          </a:p>
          <a:p>
            <a:r>
              <a:rPr lang="en-US" dirty="0"/>
              <a:t>Kenya Diaspora Alliance </a:t>
            </a:r>
          </a:p>
          <a:p>
            <a:r>
              <a:rPr lang="en-US" dirty="0"/>
              <a:t>East Africa Philanthropy Network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8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C6A6-C252-174A-B1F7-39CA4BE2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837D3-09BA-6842-9222-FA2DCA3268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levels of institutionalization of local philanthropy</a:t>
            </a:r>
          </a:p>
          <a:p>
            <a:endParaRPr lang="en-US" dirty="0"/>
          </a:p>
          <a:p>
            <a:r>
              <a:rPr lang="en-US" dirty="0"/>
              <a:t>High levels of corruption undermine public trust in giving</a:t>
            </a:r>
          </a:p>
          <a:p>
            <a:endParaRPr lang="en-US" dirty="0"/>
          </a:p>
          <a:p>
            <a:r>
              <a:rPr lang="en-US" dirty="0"/>
              <a:t>Inhibitive legal &amp; policy environment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ADFA-CA0B-3441-88E6-2BAD88CF23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Civil society infrastructure needed to promote social accountability in philanthropy is weak</a:t>
            </a:r>
          </a:p>
          <a:p>
            <a:endParaRPr lang="en-US" dirty="0"/>
          </a:p>
          <a:p>
            <a:r>
              <a:rPr lang="en-US" dirty="0"/>
              <a:t>Effects of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301860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14967</TotalTime>
  <Words>867</Words>
  <Application>Microsoft Macintosh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Times New Roman</vt:lpstr>
      <vt:lpstr>Office Theme</vt:lpstr>
      <vt:lpstr>Political and Economic Situational Analysis of Kenya’s Philanthropic Landscape </vt:lpstr>
      <vt:lpstr>AFIDEP in Brief</vt:lpstr>
      <vt:lpstr>Introduction to the Situation Analysis</vt:lpstr>
      <vt:lpstr>PowerPoint Presentation</vt:lpstr>
      <vt:lpstr>General Context</vt:lpstr>
      <vt:lpstr>Legal &amp; Policy Framework</vt:lpstr>
      <vt:lpstr>PowerPoint Presentation</vt:lpstr>
      <vt:lpstr>Stakeholders</vt:lpstr>
      <vt:lpstr>Challenges</vt:lpstr>
      <vt:lpstr>Opportunities</vt:lpstr>
      <vt:lpstr>Opportunities</vt:lpstr>
      <vt:lpstr>PowerPoint Presentation</vt:lpstr>
    </vt:vector>
  </TitlesOfParts>
  <Company>AFIDEP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AFIDEP Communications</dc:creator>
  <cp:lastModifiedBy>Microsoft Office User</cp:lastModifiedBy>
  <cp:revision>1021</cp:revision>
  <cp:lastPrinted>2021-03-30T11:05:36Z</cp:lastPrinted>
  <dcterms:created xsi:type="dcterms:W3CDTF">2015-09-10T12:23:05Z</dcterms:created>
  <dcterms:modified xsi:type="dcterms:W3CDTF">2021-04-01T07:14:34Z</dcterms:modified>
</cp:coreProperties>
</file>